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4" roundtripDataSignature="AMtx7miCLCqhJvw2KjmhcsREC3OLWHW9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C63656-7E65-4348-B9EE-2416DE781A1D}">
  <a:tblStyle styleId="{97C63656-7E65-4348-B9EE-2416DE781A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5288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6350" y="0"/>
            <a:ext cx="2938463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96413"/>
            <a:ext cx="29352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2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3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3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8" name="Google Shape;38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239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Probability Theory for Inference</a:t>
            </a:r>
            <a:endParaRPr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2125" y="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9375" l="0" r="29501" t="0"/>
          <a:stretch/>
        </p:blipFill>
        <p:spPr>
          <a:xfrm>
            <a:off x="0" y="-76200"/>
            <a:ext cx="9172575" cy="6629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17707" l="0" r="14274" t="8334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3">
            <a:alphaModFix/>
          </a:blip>
          <a:srcRect b="8333" l="19547" r="18374" t="18749"/>
          <a:stretch/>
        </p:blipFill>
        <p:spPr>
          <a:xfrm>
            <a:off x="168275" y="384175"/>
            <a:ext cx="865505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Absolute independence: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independent</a:t>
            </a:r>
            <a:r>
              <a:rPr lang="en-US"/>
              <a:t> if P(A ∧ B) = P(A) P(B); equivalently, P(A) = P(A | B) and P(B)  = P(B | A)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conditionally independent</a:t>
            </a:r>
            <a:r>
              <a:rPr lang="en-US"/>
              <a:t> given C if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| C) = P(A | C) P(B | 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This lets us decompose the joint distribution: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∧ C) = P(A | C) P(B | C) P(C)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Moon-Phase and Burglary are </a:t>
            </a:r>
            <a:r>
              <a:rPr b="1" i="1" lang="en-US">
                <a:solidFill>
                  <a:schemeClr val="accent2"/>
                </a:solidFill>
              </a:rPr>
              <a:t>conditionally independent given</a:t>
            </a:r>
            <a:r>
              <a:rPr lang="en-US"/>
              <a:t> Light-Level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Conditional independence is weaker than absolute independence, but still useful in decomposing the full joint probability distribution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Inference from the Joint</a:t>
            </a:r>
            <a:endParaRPr/>
          </a:p>
        </p:txBody>
      </p:sp>
      <p:sp>
        <p:nvSpPr>
          <p:cNvPr id="353" name="Google Shape;353;p35"/>
          <p:cNvSpPr txBox="1"/>
          <p:nvPr>
            <p:ph idx="1" type="body"/>
          </p:nvPr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lang="en-US"/>
              <a:t>Queries: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study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conditional probability of </a:t>
            </a:r>
            <a:r>
              <a:rPr b="1" i="1" lang="en-US" sz="2400"/>
              <a:t>prepared</a:t>
            </a:r>
            <a:r>
              <a:rPr b="1" lang="en-US" sz="2400"/>
              <a:t>, given </a:t>
            </a:r>
            <a:r>
              <a:rPr b="1" i="1" lang="en-US" sz="2400"/>
              <a:t>study</a:t>
            </a:r>
            <a:r>
              <a:rPr b="1" lang="en-US" sz="2400"/>
              <a:t> and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/>
              <a:t>Save these answers for later! ☺ </a:t>
            </a:r>
            <a:endParaRPr b="1" sz="2800"/>
          </a:p>
        </p:txBody>
      </p:sp>
      <p:graphicFrame>
        <p:nvGraphicFramePr>
          <p:cNvPr id="354" name="Google Shape;354;p35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{97C63656-7E65-4348-B9EE-2416DE781A1D}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Independence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3" name="Google Shape;363;p36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{97C63656-7E65-4348-B9EE-2416DE781A1D}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Exercise: Conditional Independence</a:t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graphicFrame>
        <p:nvGraphicFramePr>
          <p:cNvPr id="372" name="Google Shape;372;p37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{97C63656-7E65-4348-B9EE-2416DE781A1D}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685800" y="1981200"/>
            <a:ext cx="3200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Random variables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Domain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Atomic event</a:t>
            </a:r>
            <a:r>
              <a:rPr lang="en-US" sz="2000"/>
              <a:t>: complete specification of state</a:t>
            </a:r>
            <a:endParaRPr/>
          </a:p>
          <a:p>
            <a:pPr indent="-1127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Prior probability</a:t>
            </a:r>
            <a:r>
              <a:rPr lang="en-US" sz="2000"/>
              <a:t>: degree of belief without any other evidence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Joint probability</a:t>
            </a:r>
            <a:r>
              <a:rPr lang="en-US" sz="2000"/>
              <a:t>: matrix of combined probabilities of a set of variables</a:t>
            </a:r>
            <a:endParaRPr/>
          </a:p>
        </p:txBody>
      </p:sp>
      <p:sp>
        <p:nvSpPr>
          <p:cNvPr id="103" name="Google Shape;103;p5"/>
          <p:cNvSpPr txBox="1"/>
          <p:nvPr>
            <p:ph idx="2" type="body"/>
          </p:nvPr>
        </p:nvSpPr>
        <p:spPr>
          <a:xfrm>
            <a:off x="4114800" y="1981200"/>
            <a:ext cx="434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Alarm, Burglary, Earthquake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Boolean (like these), discrete, continuous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Earthquake=False</a:t>
            </a:r>
            <a:br>
              <a:rPr lang="en-US" sz="2000"/>
            </a:br>
            <a:r>
              <a:rPr lang="en-US" sz="2000"/>
              <a:t>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¬earthquake</a:t>
            </a:r>
            <a:endParaRPr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P(Burglary) = .1</a:t>
            </a:r>
            <a:endParaRPr/>
          </a:p>
          <a:p>
            <a:pPr indent="-98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25425" lvl="0" marL="225425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P(Alarm, Burglary) =</a:t>
            </a:r>
            <a:endParaRPr/>
          </a:p>
        </p:txBody>
      </p:sp>
      <p:graphicFrame>
        <p:nvGraphicFramePr>
          <p:cNvPr id="104" name="Google Shape;104;p5"/>
          <p:cNvGraphicFramePr/>
          <p:nvPr/>
        </p:nvGraphicFramePr>
        <p:xfrm>
          <a:off x="4876800" y="5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{97C63656-7E65-4348-B9EE-2416DE781A1D}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Theory: Definitions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28600" y="22098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550" y="2362200"/>
            <a:ext cx="487838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It...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{97C63656-7E65-4348-B9EE-2416DE781A1D}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8"/>
          <p:cNvSpPr txBox="1"/>
          <p:nvPr/>
        </p:nvSpPr>
        <p:spPr>
          <a:xfrm>
            <a:off x="381000" y="320040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conditional prob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| b) = P(a ∧  b) / P(b)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P(b):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constant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rule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∧ b) = P(a | b) P(b)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Marginalizing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P(B, a)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1" marL="5667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 | a) P(a) (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31" name="Google Shape;131;p8"/>
          <p:cNvSpPr txBox="1"/>
          <p:nvPr/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 | burglary)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|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∧ alarm) = ??</a:t>
            </a:r>
            <a:endParaRPr/>
          </a:p>
          <a:p>
            <a:pPr indent="-225425" lvl="0" marL="22542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P(alarm) = ??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Theory (cont.)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Conditional probability</a:t>
            </a:r>
            <a:r>
              <a:rPr lang="en-US" sz="2000"/>
              <a:t>: probability of effect given causes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probs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 .47</a:t>
            </a:r>
            <a:br>
              <a:rPr lang="en-US" sz="2000"/>
            </a:br>
            <a:r>
              <a:rPr lang="en-US" sz="2000"/>
              <a:t>P(alarm | burglary) = .9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</a:t>
            </a:r>
            <a:br>
              <a:rPr lang="en-US" sz="2000"/>
            </a:br>
            <a:r>
              <a:rPr lang="en-US" sz="2000"/>
              <a:t>  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/ P(alarm)</a:t>
            </a:r>
            <a:br>
              <a:rPr lang="en-US" sz="2000"/>
            </a:br>
            <a:r>
              <a:rPr lang="en-US" sz="2000"/>
              <a:t>  = .09 / .19 = .47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= </a:t>
            </a:r>
            <a:br>
              <a:rPr lang="en-US" sz="2000"/>
            </a:br>
            <a:r>
              <a:rPr lang="en-US" sz="2000"/>
              <a:t>  P(burglary | alarm) P(alarm) =</a:t>
            </a:r>
            <a:br>
              <a:rPr lang="en-US" sz="2000"/>
            </a:br>
            <a:r>
              <a:rPr lang="en-US" sz="2000"/>
              <a:t>  .47 * .19 = .09</a:t>
            </a:r>
            <a:endParaRPr/>
          </a:p>
          <a:p>
            <a:pPr indent="-225425" lvl="0" marL="2254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P(alarm) =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burglary) +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¬burglary) =</a:t>
            </a:r>
            <a:br>
              <a:rPr lang="en-US" sz="2000"/>
            </a:br>
            <a:r>
              <a:rPr lang="en-US" sz="2000"/>
              <a:t>   .09+.1 = .19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2014-02-27T15:28:17Z</dcterms:created>
  <dc:creator>COGITO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